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316" r:id="rId3"/>
    <p:sldId id="307" r:id="rId4"/>
    <p:sldId id="318" r:id="rId5"/>
    <p:sldId id="319" r:id="rId6"/>
    <p:sldId id="317" r:id="rId7"/>
    <p:sldId id="323" r:id="rId8"/>
    <p:sldId id="324" r:id="rId9"/>
    <p:sldId id="308" r:id="rId10"/>
    <p:sldId id="320" r:id="rId11"/>
    <p:sldId id="327" r:id="rId12"/>
    <p:sldId id="321" r:id="rId13"/>
    <p:sldId id="325" r:id="rId14"/>
    <p:sldId id="322" r:id="rId15"/>
    <p:sldId id="309" r:id="rId16"/>
    <p:sldId id="328" r:id="rId17"/>
    <p:sldId id="329" r:id="rId18"/>
    <p:sldId id="326" r:id="rId19"/>
    <p:sldId id="310" r:id="rId20"/>
    <p:sldId id="311" r:id="rId21"/>
    <p:sldId id="293" r:id="rId22"/>
    <p:sldId id="314" r:id="rId23"/>
    <p:sldId id="306" r:id="rId24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78" autoAdjust="0"/>
    <p:restoredTop sz="79540" autoAdjust="0"/>
  </p:normalViewPr>
  <p:slideViewPr>
    <p:cSldViewPr snapToGrid="0">
      <p:cViewPr varScale="1">
        <p:scale>
          <a:sx n="58" d="100"/>
          <a:sy n="58" d="100"/>
        </p:scale>
        <p:origin x="1380" y="7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18/01/2026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18/01/2026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 </a:t>
            </a:r>
            <a:r>
              <a:rPr lang="pt-BR" dirty="0" err="1" smtClean="0"/>
              <a:t>Netflix</a:t>
            </a:r>
            <a:r>
              <a:rPr lang="pt-BR" dirty="0" smtClean="0"/>
              <a:t> usa isso o tempo todo. Ela não sabe exatamente 'por que' você gosta de um filme, mas ela percebeu que você e um grupo de 10 mil pessoas têm comportamentos idênticos. Se eles assistiram '</a:t>
            </a:r>
            <a:r>
              <a:rPr lang="pt-BR" dirty="0" err="1" smtClean="0"/>
              <a:t>Stranger</a:t>
            </a:r>
            <a:r>
              <a:rPr lang="pt-BR" dirty="0" smtClean="0"/>
              <a:t> </a:t>
            </a:r>
            <a:r>
              <a:rPr lang="pt-BR" dirty="0" err="1" smtClean="0"/>
              <a:t>Things</a:t>
            </a:r>
            <a:r>
              <a:rPr lang="pt-BR" dirty="0" smtClean="0"/>
              <a:t>' e você não, ela te recomenda, porque você faz parte daquele 'cluster' ou grupo de gostos similares.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6181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1124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0472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0329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4730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 → supervisionado</a:t>
            </a:r>
          </a:p>
          <a:p>
            <a:r>
              <a:rPr lang="pt-BR" dirty="0" smtClean="0"/>
              <a:t>B → reforço</a:t>
            </a:r>
          </a:p>
          <a:p>
            <a:r>
              <a:rPr lang="pt-BR" dirty="0" smtClean="0"/>
              <a:t>C → não supervisionado (</a:t>
            </a:r>
            <a:r>
              <a:rPr lang="pt-BR" dirty="0" err="1" smtClean="0"/>
              <a:t>clustering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4956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Muita gente acha que IA é mágica, mas na verdade é puro aprendizado. Hoje, vocês vão entender como as máquinas aprendem.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936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085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4337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O Conceito de Rótulos (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Labels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rt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aprendizado supervisionado, ensinamos o modelo através de exemplos rotulados. No caso do quadrinho:</a:t>
            </a:r>
          </a:p>
          <a:p>
            <a:pPr rtl="0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Dado de entrada: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pai do bebê (provavelmente em uma posição específica, como consertando algo).</a:t>
            </a:r>
          </a:p>
          <a:p>
            <a:pPr rt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Rótulo (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"Papai" (Daddy).</a:t>
            </a:r>
          </a:p>
          <a:p>
            <a:pPr rt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bebê aprendeu que aquele padrão visual específico — dois círculos e uma fenda — corresponde ao rótulo "Papai".</a:t>
            </a:r>
          </a:p>
          <a:p>
            <a:pPr rtl="0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O Problema do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Overfitting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(Sobreajuste)</a:t>
            </a:r>
          </a:p>
          <a:p>
            <a:pPr rt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overfitting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ocorre quando o modelo "decora" características muito específicas dos dados de treinamento em vez de aprender o conceito amplo.</a:t>
            </a:r>
          </a:p>
          <a:p>
            <a:pPr rt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bebê não aprendeu o conceito complexo de "pai" (um ser humano, rosto, voz, afeto).</a:t>
            </a:r>
          </a:p>
          <a:p>
            <a:pPr rt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 aprendeu uma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(característica) extremamente simplista e específica. Como resultado, qualquer coisa no "mundo real" que apresente essa característica geométrica é classificada incorretamente como "Papai".</a:t>
            </a:r>
          </a:p>
          <a:p>
            <a:pPr rtl="0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Falha na Generalização</a:t>
            </a:r>
          </a:p>
          <a:p>
            <a:pPr rt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bom modelo supervisionado deve ser capaz de 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generalizar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reconhecer um pai mesmo que ele esteja de pé, de chapéu ou em uma foto diferente.</a:t>
            </a:r>
          </a:p>
          <a:p>
            <a:pPr rt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imagem, vemos o oposto: o modelo tem um 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viés (bias)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relação a um padrão geométrico.</a:t>
            </a:r>
          </a:p>
          <a:p>
            <a:pPr rt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o algoritmo (o bebê), pêssegos, balões e o decote da garçonete possuem as mesmas "coordenadas de pixels" que definiram o treinamento inicial, levando a um erro de classificação (Falso Positivo).</a:t>
            </a:r>
          </a:p>
          <a:p>
            <a:pPr rtl="0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A Importância da Diversidade nos Dados</a:t>
            </a:r>
          </a:p>
          <a:p>
            <a:pPr rt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quadrinho mostra o que acontece quando o 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conjunto de dados de treinamento (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pobre ou viciado:</a:t>
            </a:r>
          </a:p>
          <a:p>
            <a:pPr rt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o bebê tivesse sido exposto a milhares de fotos do pai em diferentes ângulos, roupas e contextos, ele teria entendido que a "fenda" não é a característica determinante do rótulo "Papai".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614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7716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)</a:t>
            </a:r>
          </a:p>
          <a:p>
            <a:r>
              <a:rPr lang="pt-BR" dirty="0" smtClean="0"/>
              <a:t>Pergunta: </a:t>
            </a:r>
            <a:r>
              <a:rPr lang="pt-BR" b="1" dirty="0" smtClean="0"/>
              <a:t>“Em qual classe isso pertence?”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475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6177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1444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18/01/2026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18/01/2026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Felipe A. P. de Figueiredo</a:t>
            </a:r>
            <a:endParaRPr lang="pt-BR" sz="2000" dirty="0"/>
          </a:p>
          <a:p>
            <a:r>
              <a:rPr lang="pt-BR" dirty="0">
                <a:hlinkClick r:id="rId3"/>
              </a:rPr>
              <a:t>f</a:t>
            </a:r>
            <a:r>
              <a:rPr lang="pt-BR" dirty="0" smtClean="0">
                <a:hlinkClick r:id="rId3"/>
              </a:rPr>
              <a:t>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xmlns="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xmlns="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767" y="836433"/>
            <a:ext cx="10906298" cy="2690156"/>
          </a:xfrm>
        </p:spPr>
        <p:txBody>
          <a:bodyPr anchor="ctr">
            <a:noAutofit/>
          </a:bodyPr>
          <a:lstStyle/>
          <a:p>
            <a:r>
              <a:rPr lang="pt-BR" sz="6600" dirty="0" smtClean="0"/>
              <a:t>C24 – Inteligência Artificial:</a:t>
            </a:r>
            <a:r>
              <a:rPr lang="pt-BR" sz="7200" dirty="0"/>
              <a:t/>
            </a:r>
            <a:br>
              <a:rPr lang="pt-BR" sz="7200" dirty="0"/>
            </a:br>
            <a:r>
              <a:rPr lang="pt-BR" sz="7200" b="1" i="1" dirty="0" smtClean="0"/>
              <a:t>Paradigmas de aprendizado</a:t>
            </a:r>
            <a:endParaRPr lang="pt-BR" sz="7200" b="1" i="1" dirty="0"/>
          </a:p>
        </p:txBody>
      </p:sp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Aprendizado supervisionado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xmlns="" id="{F7E2B09C-6D56-4C9F-A364-B904CCE2F1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2127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b="1" dirty="0" smtClean="0"/>
                  <a:t>A lógica por trás:</a:t>
                </a:r>
              </a:p>
              <a:p>
                <a:r>
                  <a:rPr lang="pt-BR" dirty="0"/>
                  <a:t>No fundo, a máquina está tentando resolver uma equação matemática</a:t>
                </a:r>
                <a:r>
                  <a:rPr lang="pt-BR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 smtClean="0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b="1" dirty="0" smtClean="0"/>
                  <a:t> </a:t>
                </a:r>
                <a:r>
                  <a:rPr lang="pt-BR" b="1" dirty="0"/>
                  <a:t>(Entrada/</a:t>
                </a:r>
                <a:r>
                  <a:rPr lang="pt-BR" b="1" dirty="0" err="1"/>
                  <a:t>Features</a:t>
                </a:r>
                <a:r>
                  <a:rPr lang="pt-BR" b="1" dirty="0"/>
                  <a:t>):</a:t>
                </a:r>
                <a:r>
                  <a:rPr lang="pt-BR" dirty="0"/>
                  <a:t> As características </a:t>
                </a:r>
                <a:r>
                  <a:rPr lang="pt-BR" dirty="0" smtClean="0"/>
                  <a:t>(e.g., </a:t>
                </a:r>
                <a:r>
                  <a:rPr lang="pt-BR" dirty="0"/>
                  <a:t>cor da fruta, peso, tamanho).</a:t>
                </a:r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b="1" dirty="0" smtClean="0"/>
                  <a:t> </a:t>
                </a:r>
                <a:r>
                  <a:rPr lang="pt-BR" b="1" dirty="0"/>
                  <a:t>(Saída/Rótulo):</a:t>
                </a:r>
                <a:r>
                  <a:rPr lang="pt-BR" dirty="0"/>
                  <a:t> A resposta </a:t>
                </a:r>
                <a:r>
                  <a:rPr lang="pt-BR" dirty="0" smtClean="0"/>
                  <a:t>esperada (e.g., </a:t>
                </a:r>
                <a:r>
                  <a:rPr lang="pt-BR" dirty="0"/>
                  <a:t>"É uma Maçã").</a:t>
                </a:r>
              </a:p>
              <a:p>
                <a14:m>
                  <m:oMath xmlns:m="http://schemas.openxmlformats.org/officeDocument/2006/math">
                    <m:r>
                      <a:rPr lang="pt-BR" b="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pt-BR" dirty="0" smtClean="0"/>
                  <a:t>(.)</a:t>
                </a:r>
                <a:r>
                  <a:rPr lang="pt-BR" b="1" dirty="0" smtClean="0"/>
                  <a:t> </a:t>
                </a:r>
                <a:r>
                  <a:rPr lang="pt-BR" b="1" dirty="0"/>
                  <a:t>(A </a:t>
                </a:r>
                <a:r>
                  <a:rPr lang="pt-BR" b="1" dirty="0" smtClean="0"/>
                  <a:t>Função ou modelo):</a:t>
                </a:r>
                <a:r>
                  <a:rPr lang="pt-BR" dirty="0" smtClean="0"/>
                  <a:t> </a:t>
                </a:r>
                <a:r>
                  <a:rPr lang="pt-BR" dirty="0"/>
                  <a:t>O que a máquina precisa "aprender" para sempre acertar o </a:t>
                </a:r>
                <a:r>
                  <a:rPr lang="pt-BR" dirty="0" smtClean="0"/>
                  <a:t>alvo (i.e., generalizar).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xmlns="" id="{F7E2B09C-6D56-4C9F-A364-B904CCE2F1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2127" cy="5032375"/>
              </a:xfrm>
              <a:blipFill rotWithShape="0">
                <a:blip r:embed="rId3"/>
                <a:stretch>
                  <a:fillRect l="-1095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04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82004" cy="5032375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Esse tipo de aprendizado é dividido </a:t>
            </a:r>
            <a:r>
              <a:rPr lang="pt-BR" dirty="0" smtClean="0"/>
              <a:t>em </a:t>
            </a:r>
            <a:r>
              <a:rPr lang="pt-BR" b="1" dirty="0" smtClean="0"/>
              <a:t>problemas </a:t>
            </a:r>
            <a:r>
              <a:rPr lang="pt-BR" dirty="0"/>
              <a:t>de </a:t>
            </a:r>
            <a:r>
              <a:rPr lang="pt-BR" b="1" dirty="0"/>
              <a:t>regressão </a:t>
            </a:r>
            <a:r>
              <a:rPr lang="pt-BR" dirty="0"/>
              <a:t>e </a:t>
            </a:r>
            <a:r>
              <a:rPr lang="pt-BR" b="1" dirty="0"/>
              <a:t>classificação</a:t>
            </a:r>
            <a:r>
              <a:rPr lang="pt-BR" dirty="0" smtClean="0"/>
              <a:t>.</a:t>
            </a:r>
            <a:endParaRPr lang="pt-BR" dirty="0" smtClean="0"/>
          </a:p>
          <a:p>
            <a:r>
              <a:rPr lang="pt-BR" b="1" dirty="0" smtClean="0"/>
              <a:t>Regressão</a:t>
            </a:r>
            <a:r>
              <a:rPr lang="pt-BR" dirty="0" smtClean="0"/>
              <a:t>: Os</a:t>
            </a:r>
            <a:r>
              <a:rPr lang="pt-BR" dirty="0" smtClean="0"/>
              <a:t> rótulos pertencem a </a:t>
            </a:r>
            <a:r>
              <a:rPr lang="pt-BR" dirty="0"/>
              <a:t>um </a:t>
            </a:r>
            <a:r>
              <a:rPr lang="pt-BR" b="1" i="1" dirty="0" smtClean="0"/>
              <a:t>conjunto infinito </a:t>
            </a:r>
            <a:r>
              <a:rPr lang="pt-BR" dirty="0"/>
              <a:t>de valores, i.e., </a:t>
            </a:r>
            <a:r>
              <a:rPr lang="pt-BR" dirty="0" smtClean="0"/>
              <a:t>são números reais.</a:t>
            </a:r>
          </a:p>
          <a:p>
            <a:r>
              <a:rPr lang="pt-BR" dirty="0"/>
              <a:t>Exemplos: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Preço de um imóvel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Temperatura amanhã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Velocidade média do </a:t>
            </a:r>
            <a:r>
              <a:rPr lang="pt-BR" dirty="0" smtClean="0"/>
              <a:t>trânsito</a:t>
            </a:r>
            <a:endParaRPr lang="pt-BR" dirty="0"/>
          </a:p>
          <a:p>
            <a:r>
              <a:rPr lang="pt-BR" b="1" dirty="0" smtClean="0"/>
              <a:t>Classificação</a:t>
            </a:r>
            <a:r>
              <a:rPr lang="pt-BR" dirty="0"/>
              <a:t>: </a:t>
            </a:r>
            <a:r>
              <a:rPr lang="pt-BR" dirty="0" smtClean="0"/>
              <a:t>Os rótulos pertencem a um </a:t>
            </a:r>
            <a:r>
              <a:rPr lang="pt-BR" b="1" dirty="0" smtClean="0"/>
              <a:t>conjunto finito e discreto</a:t>
            </a:r>
            <a:r>
              <a:rPr lang="pt-BR" dirty="0" smtClean="0"/>
              <a:t> de valores, i.e., pertencem a categorias (ou classes).</a:t>
            </a:r>
          </a:p>
          <a:p>
            <a:r>
              <a:rPr lang="pt-BR" dirty="0" smtClean="0"/>
              <a:t>Exemplos: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Spam </a:t>
            </a:r>
            <a:r>
              <a:rPr lang="pt-BR" dirty="0"/>
              <a:t>ou não spam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Diagnóstico: saudável / doente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Imagem de gato, cachorro ou </a:t>
            </a:r>
            <a:r>
              <a:rPr lang="pt-BR" dirty="0" smtClean="0"/>
              <a:t>pássaro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4500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Aprendizado supervisionado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985" y="1825624"/>
            <a:ext cx="596634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Aplicações:</a:t>
            </a:r>
            <a:endParaRPr lang="pt-BR" dirty="0"/>
          </a:p>
          <a:p>
            <a:r>
              <a:rPr lang="pt-BR" dirty="0"/>
              <a:t>Filtro de </a:t>
            </a:r>
            <a:r>
              <a:rPr lang="pt-BR" dirty="0" smtClean="0"/>
              <a:t>Spam: “Spam” e “Não-spam”.</a:t>
            </a:r>
            <a:endParaRPr lang="pt-BR" dirty="0"/>
          </a:p>
          <a:p>
            <a:r>
              <a:rPr lang="pt-BR" dirty="0"/>
              <a:t>Reconhecimento facial no </a:t>
            </a:r>
            <a:r>
              <a:rPr lang="pt-BR" dirty="0" smtClean="0"/>
              <a:t>celular: “Dono” e “Não-dono”.</a:t>
            </a:r>
          </a:p>
          <a:p>
            <a:r>
              <a:rPr lang="pt-BR" dirty="0"/>
              <a:t>Diagnóstico Médico: </a:t>
            </a:r>
            <a:r>
              <a:rPr lang="pt-BR" dirty="0" smtClean="0"/>
              <a:t>"</a:t>
            </a:r>
            <a:r>
              <a:rPr lang="pt-BR" dirty="0"/>
              <a:t>Saudável" ou </a:t>
            </a:r>
            <a:r>
              <a:rPr lang="pt-BR" dirty="0" smtClean="0"/>
              <a:t>“Doente".</a:t>
            </a:r>
            <a:endParaRPr lang="pt-BR" dirty="0"/>
          </a:p>
          <a:p>
            <a:r>
              <a:rPr lang="pt-BR" dirty="0"/>
              <a:t>Previsão do preço de casas</a:t>
            </a:r>
            <a:r>
              <a:rPr lang="pt-BR" dirty="0" smtClean="0"/>
              <a:t>.</a:t>
            </a:r>
          </a:p>
          <a:p>
            <a:r>
              <a:rPr lang="pt-BR" dirty="0"/>
              <a:t>Previsão do </a:t>
            </a:r>
            <a:r>
              <a:rPr lang="pt-BR" dirty="0" smtClean="0"/>
              <a:t>tempo (e.g. temperatura).</a:t>
            </a:r>
          </a:p>
          <a:p>
            <a:r>
              <a:rPr lang="pt-BR" dirty="0"/>
              <a:t>Estimativa </a:t>
            </a:r>
            <a:r>
              <a:rPr lang="pt-BR" dirty="0" smtClean="0"/>
              <a:t>do tempo de entrega de um pedido.</a:t>
            </a:r>
            <a:endParaRPr lang="pt-BR" dirty="0"/>
          </a:p>
        </p:txBody>
      </p:sp>
      <p:pic>
        <p:nvPicPr>
          <p:cNvPr id="1026" name="Picture 2" descr="💌 Email Spam Classification With Accuracy &gt; 98%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3" r="14503"/>
          <a:stretch/>
        </p:blipFill>
        <p:spPr bwMode="auto">
          <a:xfrm>
            <a:off x="199505" y="1825624"/>
            <a:ext cx="2826327" cy="16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5 vantagens do reconhecimento facial no pagamento - Varejo S.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863" y="2476266"/>
            <a:ext cx="2567534" cy="15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agnóstico IA: limites e potencial da inteligência artificial na medicin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29" y="3865282"/>
            <a:ext cx="2629003" cy="175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vestir em imóveis: como identificar oportunidades de valorização no  mercad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962" y="4807715"/>
            <a:ext cx="2574435" cy="171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50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Aprendizado não-supervisionado</a:t>
            </a:r>
            <a:endParaRPr lang="pt-BR" dirty="0"/>
          </a:p>
        </p:txBody>
      </p:sp>
      <p:pic>
        <p:nvPicPr>
          <p:cNvPr id="2050" name="Picture 2" descr="The difference between supervised and unsupervised learning, illustrated by  @Ciaraioch #supervisedlearning #unsupervisedlearning #machinelearning  #dataanalytics #BigData #Analytics #DataScience #Statistics #DataScientists  #StatisticalLiterac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4"/>
          <a:stretch/>
        </p:blipFill>
        <p:spPr bwMode="auto">
          <a:xfrm>
            <a:off x="1897809" y="1690688"/>
            <a:ext cx="6038493" cy="455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8736802" y="3382749"/>
            <a:ext cx="26169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200" b="1" dirty="0" smtClean="0"/>
              <a:t>Sem professor</a:t>
            </a:r>
            <a:endParaRPr lang="pt-BR" sz="3200" b="1" dirty="0"/>
          </a:p>
        </p:txBody>
      </p:sp>
      <p:sp>
        <p:nvSpPr>
          <p:cNvPr id="4" name="Retângulo 3"/>
          <p:cNvSpPr/>
          <p:nvPr/>
        </p:nvSpPr>
        <p:spPr>
          <a:xfrm>
            <a:off x="2144501" y="6351327"/>
            <a:ext cx="55451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 smtClean="0"/>
              <a:t>Eu </a:t>
            </a:r>
            <a:r>
              <a:rPr lang="pt-BR" sz="2000" dirty="0"/>
              <a:t>não sei o que é isso, mas esses aqui se parecem</a:t>
            </a:r>
            <a:r>
              <a:rPr lang="pt-BR" sz="2000" dirty="0" smtClean="0"/>
              <a:t>!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721361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pic>
        <p:nvPicPr>
          <p:cNvPr id="3080" name="Picture 8" descr="trying to show your a &quot;qualified Developper in 2024&quot; but your using Qwik  Framework / city 😎 currently working on: 👇 &quot;what could be a e-commerce  platform&quot; https://lnkd.in/eUS3tZfp of course… | Jean-Philipp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" t="22215" r="2227" b="4038"/>
          <a:stretch/>
        </p:blipFill>
        <p:spPr bwMode="auto">
          <a:xfrm>
            <a:off x="838200" y="2344187"/>
            <a:ext cx="6090459" cy="326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8269338" y="3685589"/>
            <a:ext cx="22218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200" b="1" dirty="0" smtClean="0"/>
              <a:t>Sem rótulos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117758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xmlns="" id="{8C5488AE-34B4-EF1D-F674-507FF2FCD1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05498" y="1825624"/>
                <a:ext cx="7481455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 smtClean="0"/>
                  <a:t>Diferente do anterior, aqui </a:t>
                </a:r>
                <a:r>
                  <a:rPr lang="pt-BR" b="1" dirty="0"/>
                  <a:t>não existe </a:t>
                </a:r>
                <a:r>
                  <a:rPr lang="pt-BR" b="1" dirty="0" smtClean="0"/>
                  <a:t>professor</a:t>
                </a:r>
                <a:r>
                  <a:rPr lang="pt-BR" dirty="0" smtClean="0"/>
                  <a:t>. </a:t>
                </a:r>
              </a:p>
              <a:p>
                <a:r>
                  <a:rPr lang="pt-BR" b="1" dirty="0"/>
                  <a:t>Como funciona:</a:t>
                </a:r>
                <a:r>
                  <a:rPr lang="pt-BR" dirty="0"/>
                  <a:t> O modelo recebe apenas a </a:t>
                </a:r>
                <a:r>
                  <a:rPr lang="pt-BR" dirty="0" smtClean="0"/>
                  <a:t>entrada,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 smtClean="0"/>
                  <a:t>. Não </a:t>
                </a:r>
                <a:r>
                  <a:rPr lang="pt-BR" dirty="0"/>
                  <a:t>há um </a:t>
                </a:r>
                <a:r>
                  <a:rPr lang="pt-BR" dirty="0" smtClean="0"/>
                  <a:t>rótulo,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dizendo o que é o quê.</a:t>
                </a:r>
              </a:p>
              <a:p>
                <a:r>
                  <a:rPr lang="pt-BR" b="1" dirty="0" smtClean="0"/>
                  <a:t>O objetivo:</a:t>
                </a:r>
                <a:r>
                  <a:rPr lang="pt-BR" dirty="0" smtClean="0"/>
                  <a:t> </a:t>
                </a:r>
                <a:r>
                  <a:rPr lang="pt-BR" dirty="0"/>
                  <a:t>Encontrar estruturas, semelhanças e grupos escondidos nos dados</a:t>
                </a:r>
                <a:r>
                  <a:rPr lang="pt-BR" dirty="0" smtClean="0"/>
                  <a:t>.</a:t>
                </a:r>
              </a:p>
              <a:p>
                <a:r>
                  <a:rPr lang="pt-BR" b="1" dirty="0"/>
                  <a:t>O </a:t>
                </a:r>
                <a:r>
                  <a:rPr lang="pt-BR" b="1" dirty="0" smtClean="0"/>
                  <a:t>“insight</a:t>
                </a:r>
                <a:r>
                  <a:rPr lang="pt-BR" b="1" dirty="0"/>
                  <a:t>":</a:t>
                </a:r>
                <a:r>
                  <a:rPr lang="pt-BR" dirty="0"/>
                  <a:t> A máquina não sabe o </a:t>
                </a:r>
                <a:r>
                  <a:rPr lang="pt-BR" dirty="0" smtClean="0"/>
                  <a:t>que </a:t>
                </a:r>
                <a:r>
                  <a:rPr lang="pt-BR" dirty="0"/>
                  <a:t>encontrou, mas sabe que "estes itens aqui são parecidos entre si e diferentes daqueles ali</a:t>
                </a:r>
                <a:r>
                  <a:rPr lang="pt-BR" dirty="0" smtClean="0"/>
                  <a:t>".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="" xmlns:a16="http://schemas.microsoft.com/office/drawing/2014/main" id="{8C5488AE-34B4-EF1D-F674-507FF2FCD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5498" y="1825624"/>
                <a:ext cx="7481455" cy="5032375"/>
              </a:xfrm>
              <a:blipFill rotWithShape="0">
                <a:blip r:embed="rId3"/>
                <a:stretch>
                  <a:fillRect l="-1467" t="-1937" r="-14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A Essência do Aprendizado de Máquina | Blog do Nei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1" t="9131" r="8945" b="4594"/>
          <a:stretch/>
        </p:blipFill>
        <p:spPr bwMode="auto">
          <a:xfrm>
            <a:off x="838200" y="2277688"/>
            <a:ext cx="3325091" cy="344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259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200" b="1" dirty="0"/>
              <a:t>As Duas Ferramentas do Detetive</a:t>
            </a:r>
          </a:p>
          <a:p>
            <a:r>
              <a:rPr lang="pt-BR" sz="1200" b="1" dirty="0" err="1"/>
              <a:t>Clustering</a:t>
            </a:r>
            <a:r>
              <a:rPr lang="pt-BR" sz="1200" b="1" dirty="0"/>
              <a:t> (Agrupamento):</a:t>
            </a:r>
            <a:r>
              <a:rPr lang="pt-BR" sz="1200" dirty="0"/>
              <a:t> Serve para encontrar grupos escondidos.</a:t>
            </a:r>
          </a:p>
          <a:p>
            <a:pPr lvl="1"/>
            <a:r>
              <a:rPr lang="pt-BR" sz="1200" b="1" dirty="0"/>
              <a:t>Exemplo:</a:t>
            </a:r>
            <a:r>
              <a:rPr lang="pt-BR" sz="1200" dirty="0"/>
              <a:t> O </a:t>
            </a:r>
            <a:r>
              <a:rPr lang="pt-BR" sz="1200" dirty="0" err="1"/>
              <a:t>Spotify</a:t>
            </a:r>
            <a:r>
              <a:rPr lang="pt-BR" sz="1200" dirty="0"/>
              <a:t> criando "bolhas" de usuários que gostam de Jazz e </a:t>
            </a:r>
            <a:r>
              <a:rPr lang="pt-BR" sz="1200" dirty="0" err="1"/>
              <a:t>Lo-fi</a:t>
            </a:r>
            <a:r>
              <a:rPr lang="pt-BR" sz="1200" dirty="0"/>
              <a:t>.</a:t>
            </a:r>
          </a:p>
          <a:p>
            <a:r>
              <a:rPr lang="pt-BR" sz="1200" b="1" dirty="0"/>
              <a:t>Redução de Dimensionalidade:</a:t>
            </a:r>
            <a:r>
              <a:rPr lang="pt-BR" sz="1200" dirty="0"/>
              <a:t> Serve para simplificar dados complexos, focando apenas no que importa.</a:t>
            </a:r>
          </a:p>
          <a:p>
            <a:pPr lvl="1"/>
            <a:r>
              <a:rPr lang="pt-BR" sz="1200" b="1" dirty="0"/>
              <a:t>Exemplo:</a:t>
            </a:r>
            <a:r>
              <a:rPr lang="pt-BR" sz="1200" dirty="0"/>
              <a:t> Comprimir uma imagem pesada mantendo a qualidade ou remover informações inúteis de um banco de dados gigante para processá-lo mais rápido.</a:t>
            </a:r>
          </a:p>
          <a:p>
            <a:r>
              <a:rPr lang="pt-BR" sz="1200" b="1" dirty="0"/>
              <a:t>Aplicações Práticas:</a:t>
            </a:r>
          </a:p>
          <a:p>
            <a:r>
              <a:rPr lang="pt-BR" sz="1200" b="1" dirty="0"/>
              <a:t>Sistemas de Recomendação:</a:t>
            </a:r>
            <a:r>
              <a:rPr lang="pt-BR" sz="1200" dirty="0"/>
              <a:t> "Quem viu isso, também viu aquilo".</a:t>
            </a:r>
          </a:p>
          <a:p>
            <a:r>
              <a:rPr lang="pt-BR" sz="1200" b="1" dirty="0"/>
              <a:t>Detecção de Anomalias:</a:t>
            </a:r>
            <a:r>
              <a:rPr lang="pt-BR" sz="1200" dirty="0"/>
              <a:t> Identificar comportamentos estranhos que podem indicar fraude no cartão de crédito.</a:t>
            </a:r>
          </a:p>
          <a:p>
            <a:r>
              <a:rPr lang="pt-BR" sz="1200" b="1" dirty="0"/>
              <a:t>Visualização de Dados:</a:t>
            </a:r>
            <a:r>
              <a:rPr lang="pt-BR" sz="1200" dirty="0"/>
              <a:t> Transformar tabelas com 100 colunas em um gráfico de 2 eixos ($x, y$) que humanos conseguem entender</a:t>
            </a:r>
            <a:r>
              <a:rPr lang="pt-BR" sz="1200" dirty="0" smtClean="0"/>
              <a:t>.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113942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Definição: encontrar estrutura em dados sem rótulos.</a:t>
            </a:r>
          </a:p>
          <a:p>
            <a:r>
              <a:rPr lang="pt-BR" dirty="0"/>
              <a:t>Tarefas: </a:t>
            </a:r>
            <a:r>
              <a:rPr lang="pt-BR" dirty="0" err="1"/>
              <a:t>clustering</a:t>
            </a:r>
            <a:r>
              <a:rPr lang="pt-BR" dirty="0"/>
              <a:t>, redução de dimensionalidade, detecção de anomalias.</a:t>
            </a:r>
          </a:p>
          <a:p>
            <a:r>
              <a:rPr lang="pt-BR" dirty="0"/>
              <a:t>Exemplos: segmentação de clientes, agrupamento de notícias, PCA/t-SNE.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880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4"/>
            <a:ext cx="11148753" cy="5032375"/>
          </a:xfrm>
        </p:spPr>
        <p:txBody>
          <a:bodyPr>
            <a:normAutofit/>
          </a:bodyPr>
          <a:lstStyle/>
          <a:p>
            <a:r>
              <a:rPr lang="pt-BR" b="1" dirty="0"/>
              <a:t>Por que é útil?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Descoberta:</a:t>
            </a:r>
            <a:r>
              <a:rPr lang="pt-BR" dirty="0"/>
              <a:t> Encontrar categorias que os humanos ainda não perceberam.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Simplificação:</a:t>
            </a:r>
            <a:r>
              <a:rPr lang="pt-BR" dirty="0"/>
              <a:t> Resumir grandes quantidades de dados em grupos menores e gerenciáveis.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/>
              <a:t>Organização:</a:t>
            </a:r>
            <a:r>
              <a:rPr lang="pt-BR" dirty="0"/>
              <a:t> Criar ordem no caos dos dados brutos</a:t>
            </a:r>
            <a:r>
              <a:rPr lang="pt-BR" dirty="0" smtClean="0"/>
              <a:t>.</a:t>
            </a:r>
            <a:endParaRPr lang="pt-BR" b="1" dirty="0" smtClean="0"/>
          </a:p>
          <a:p>
            <a:r>
              <a:rPr lang="pt-BR" b="1" dirty="0" smtClean="0"/>
              <a:t>Aplicações</a:t>
            </a:r>
            <a:r>
              <a:rPr lang="pt-BR" b="1" dirty="0"/>
              <a:t>:</a:t>
            </a:r>
            <a:endParaRPr lang="pt-BR" dirty="0"/>
          </a:p>
          <a:p>
            <a:pPr lvl="1"/>
            <a:r>
              <a:rPr lang="pt-BR" b="1" dirty="0" err="1"/>
              <a:t>Clustering</a:t>
            </a:r>
            <a:r>
              <a:rPr lang="pt-BR" b="1" dirty="0"/>
              <a:t>:</a:t>
            </a:r>
            <a:r>
              <a:rPr lang="pt-BR" dirty="0"/>
              <a:t> Agrupar clientes que compram coisas parecidas.</a:t>
            </a:r>
          </a:p>
          <a:p>
            <a:pPr lvl="1"/>
            <a:r>
              <a:rPr lang="pt-BR" b="1" dirty="0"/>
              <a:t>Sistemas de Recomendação:</a:t>
            </a:r>
            <a:r>
              <a:rPr lang="pt-BR" dirty="0"/>
              <a:t> "Quem viu isso, também viu aquilo".</a:t>
            </a:r>
          </a:p>
          <a:p>
            <a:pPr lvl="1"/>
            <a:r>
              <a:rPr lang="pt-BR" dirty="0"/>
              <a:t>Detecção de anomalias (fraude no cartão de crédito).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4386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por </a:t>
            </a:r>
            <a:r>
              <a:rPr lang="pt-BR" dirty="0" smtClean="0"/>
              <a:t>reforço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22F88A5-87D1-340F-853F-8C2ED8F8C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Título (no slide):</a:t>
            </a:r>
            <a:r>
              <a:rPr lang="pt-BR" dirty="0"/>
              <a:t> </a:t>
            </a:r>
            <a:r>
              <a:rPr lang="pt-BR" dirty="0" smtClean="0"/>
              <a:t>(</a:t>
            </a:r>
            <a:r>
              <a:rPr lang="pt-BR" dirty="0" err="1"/>
              <a:t>Reinforcement</a:t>
            </a:r>
            <a:r>
              <a:rPr lang="pt-BR" dirty="0"/>
              <a:t> Learning)</a:t>
            </a:r>
          </a:p>
          <a:p>
            <a:r>
              <a:rPr lang="pt-BR" b="1" dirty="0" err="1"/>
              <a:t>Bullets</a:t>
            </a:r>
            <a:r>
              <a:rPr lang="pt-BR" b="1" dirty="0"/>
              <a:t> (no slide):</a:t>
            </a:r>
            <a:endParaRPr lang="pt-BR" dirty="0"/>
          </a:p>
          <a:p>
            <a:r>
              <a:rPr lang="pt-BR" dirty="0"/>
              <a:t>Definição: agente aprende por interação e recompensa.</a:t>
            </a:r>
          </a:p>
          <a:p>
            <a:r>
              <a:rPr lang="pt-BR" dirty="0"/>
              <a:t>Componentes: estado, ação, recompensa, política, ambiente.</a:t>
            </a:r>
          </a:p>
          <a:p>
            <a:r>
              <a:rPr lang="pt-BR" dirty="0"/>
              <a:t>Exemplos: jogos (Atari, Go), robótica, sistemas de recomendação com feedback.</a:t>
            </a:r>
          </a:p>
          <a:p>
            <a:r>
              <a:rPr lang="pt-BR" dirty="0"/>
              <a:t>Força: ótimo para decisões sequenciais e objetivos de longo prazo.</a:t>
            </a:r>
          </a:p>
          <a:p>
            <a:r>
              <a:rPr lang="pt-BR" dirty="0"/>
              <a:t>Fraqueza: amostras custosas, exploração vs. exploração, instável.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6980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075671" y="6188826"/>
            <a:ext cx="40406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 smtClean="0"/>
              <a:t>Como as máquinas aprendem?</a:t>
            </a:r>
            <a:endParaRPr lang="pt-BR" sz="2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04" y="453044"/>
            <a:ext cx="10058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51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28A9759-CA4F-DA4F-85C2-F6E51DCE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72F732D-34CE-6153-324F-D7F68215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Exercício: Qual paradigma usar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Caso </a:t>
            </a:r>
            <a:r>
              <a:rPr lang="pt-BR" dirty="0"/>
              <a:t>A: 50k imagens, </a:t>
            </a:r>
            <a:r>
              <a:rPr lang="pt-BR" dirty="0" smtClean="0"/>
              <a:t>todas rotuladas.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 smtClean="0"/>
              <a:t>Objetivo</a:t>
            </a:r>
            <a:r>
              <a:rPr lang="pt-BR" dirty="0" smtClean="0"/>
              <a:t>: </a:t>
            </a:r>
            <a:r>
              <a:rPr lang="pt-BR" dirty="0"/>
              <a:t>identificar defeitos em peças.</a:t>
            </a:r>
          </a:p>
          <a:p>
            <a:r>
              <a:rPr lang="pt-BR" dirty="0"/>
              <a:t>Caso B: robô em armazém aprendendo </a:t>
            </a:r>
            <a:r>
              <a:rPr lang="pt-BR" dirty="0" smtClean="0"/>
              <a:t>rotas.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 smtClean="0"/>
              <a:t>Objetivo</a:t>
            </a:r>
            <a:r>
              <a:rPr lang="pt-BR" dirty="0" smtClean="0"/>
              <a:t>: decidir </a:t>
            </a:r>
            <a:r>
              <a:rPr lang="pt-BR" dirty="0"/>
              <a:t>caminhos mais rápidos e seguros para coletar caixas.</a:t>
            </a:r>
          </a:p>
          <a:p>
            <a:r>
              <a:rPr lang="pt-BR" dirty="0"/>
              <a:t>Caso C: conjunto de textos sem </a:t>
            </a:r>
            <a:r>
              <a:rPr lang="pt-BR" dirty="0" smtClean="0"/>
              <a:t>rótulos.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 smtClean="0"/>
              <a:t>Objetivo</a:t>
            </a:r>
            <a:r>
              <a:rPr lang="pt-BR" dirty="0" smtClean="0"/>
              <a:t>: descobrir tópicos.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1811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CA32550-8C76-B013-2EC7-989D8C3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F043237-7757-7557-B63E-D4EB5152D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264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ML?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32127" cy="5032375"/>
          </a:xfrm>
        </p:spPr>
        <p:txBody>
          <a:bodyPr/>
          <a:lstStyle/>
          <a:p>
            <a:r>
              <a:rPr lang="pt-BR" b="1" dirty="0" smtClean="0"/>
              <a:t>Programação </a:t>
            </a:r>
            <a:r>
              <a:rPr lang="pt-BR" b="1" dirty="0"/>
              <a:t>Tradicional:</a:t>
            </a:r>
            <a:r>
              <a:rPr lang="pt-BR" dirty="0"/>
              <a:t> Você dá as </a:t>
            </a:r>
            <a:r>
              <a:rPr lang="pt-BR" b="1" dirty="0"/>
              <a:t>regras</a:t>
            </a:r>
            <a:r>
              <a:rPr lang="pt-BR" dirty="0"/>
              <a:t> </a:t>
            </a:r>
            <a:r>
              <a:rPr lang="pt-BR" dirty="0" smtClean="0"/>
              <a:t>(i.e., o programa) e </a:t>
            </a:r>
            <a:r>
              <a:rPr lang="pt-BR" dirty="0"/>
              <a:t>os </a:t>
            </a:r>
            <a:r>
              <a:rPr lang="pt-BR" b="1" dirty="0"/>
              <a:t>dados</a:t>
            </a:r>
            <a:r>
              <a:rPr lang="pt-BR" dirty="0"/>
              <a:t> → O computador </a:t>
            </a:r>
            <a:r>
              <a:rPr lang="pt-BR" dirty="0" smtClean="0"/>
              <a:t>gera o </a:t>
            </a:r>
            <a:r>
              <a:rPr lang="pt-BR" b="1" dirty="0"/>
              <a:t>resultado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</a:t>
            </a:r>
            <a:r>
              <a:rPr lang="pt-BR" i="1" dirty="0"/>
              <a:t>:</a:t>
            </a:r>
            <a:r>
              <a:rPr lang="pt-BR" dirty="0"/>
              <a:t> "Se o e-mail tiver a palavra 'PROMOÇÃO', mova para o lixo</a:t>
            </a:r>
            <a:r>
              <a:rPr lang="pt-BR" dirty="0" smtClean="0"/>
              <a:t>."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621876" y="4073236"/>
            <a:ext cx="3192088" cy="1463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/>
              <a:t>Computador</a:t>
            </a:r>
            <a:endParaRPr lang="pt-BR" sz="3200" b="1" dirty="0"/>
          </a:p>
        </p:txBody>
      </p:sp>
      <p:cxnSp>
        <p:nvCxnSpPr>
          <p:cNvPr id="6" name="Conector de seta reta 5"/>
          <p:cNvCxnSpPr/>
          <p:nvPr/>
        </p:nvCxnSpPr>
        <p:spPr>
          <a:xfrm>
            <a:off x="3361876" y="4389120"/>
            <a:ext cx="12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3361876" y="5189913"/>
            <a:ext cx="12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7813964" y="4810299"/>
            <a:ext cx="12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/>
          <p:cNvSpPr/>
          <p:nvPr/>
        </p:nvSpPr>
        <p:spPr>
          <a:xfrm>
            <a:off x="2323387" y="4158287"/>
            <a:ext cx="1038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/>
              <a:t>regras</a:t>
            </a:r>
            <a:r>
              <a:rPr lang="pt-BR" sz="2400" dirty="0"/>
              <a:t> </a:t>
            </a:r>
          </a:p>
        </p:txBody>
      </p:sp>
      <p:sp>
        <p:nvSpPr>
          <p:cNvPr id="9" name="Retângulo 8"/>
          <p:cNvSpPr/>
          <p:nvPr/>
        </p:nvSpPr>
        <p:spPr>
          <a:xfrm>
            <a:off x="2323386" y="4935836"/>
            <a:ext cx="955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/>
              <a:t>dados</a:t>
            </a:r>
            <a:endParaRPr lang="pt-BR" sz="2400" dirty="0"/>
          </a:p>
        </p:txBody>
      </p:sp>
      <p:sp>
        <p:nvSpPr>
          <p:cNvPr id="12" name="Retângulo 11"/>
          <p:cNvSpPr/>
          <p:nvPr/>
        </p:nvSpPr>
        <p:spPr>
          <a:xfrm>
            <a:off x="9176903" y="4573923"/>
            <a:ext cx="15199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/>
              <a:t>resultados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ML?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32127" cy="5032375"/>
          </a:xfrm>
        </p:spPr>
        <p:txBody>
          <a:bodyPr/>
          <a:lstStyle/>
          <a:p>
            <a:r>
              <a:rPr lang="pt-BR" b="1" i="1" dirty="0" err="1" smtClean="0"/>
              <a:t>Machine</a:t>
            </a:r>
            <a:r>
              <a:rPr lang="pt-BR" b="1" i="1" dirty="0" smtClean="0"/>
              <a:t> </a:t>
            </a:r>
            <a:r>
              <a:rPr lang="pt-BR" b="1" i="1" dirty="0"/>
              <a:t>Learning</a:t>
            </a:r>
            <a:r>
              <a:rPr lang="pt-BR" b="1" dirty="0"/>
              <a:t> (ML):</a:t>
            </a:r>
            <a:r>
              <a:rPr lang="pt-BR" dirty="0"/>
              <a:t> Você dá os </a:t>
            </a:r>
            <a:r>
              <a:rPr lang="pt-BR" b="1" dirty="0"/>
              <a:t>dados</a:t>
            </a:r>
            <a:r>
              <a:rPr lang="pt-BR" dirty="0"/>
              <a:t> e os </a:t>
            </a:r>
            <a:r>
              <a:rPr lang="pt-BR" b="1" dirty="0"/>
              <a:t>resultados</a:t>
            </a:r>
            <a:r>
              <a:rPr lang="pt-BR" dirty="0"/>
              <a:t> → O computador descobre as </a:t>
            </a:r>
            <a:r>
              <a:rPr lang="pt-BR" b="1" dirty="0"/>
              <a:t>regras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</a:t>
            </a:r>
            <a:r>
              <a:rPr lang="pt-BR" i="1" dirty="0"/>
              <a:t>:</a:t>
            </a:r>
            <a:r>
              <a:rPr lang="pt-BR" dirty="0"/>
              <a:t> "Aqui estão 1.000 e-mails que são </a:t>
            </a:r>
            <a:r>
              <a:rPr lang="pt-BR" i="1" dirty="0" smtClean="0"/>
              <a:t>spam</a:t>
            </a:r>
            <a:r>
              <a:rPr lang="pt-BR" dirty="0" smtClean="0"/>
              <a:t> e </a:t>
            </a:r>
            <a:r>
              <a:rPr lang="pt-BR" dirty="0"/>
              <a:t>1.000 que não são. Descubra o padrão sozinho</a:t>
            </a:r>
            <a:r>
              <a:rPr lang="pt-BR" dirty="0" smtClean="0"/>
              <a:t>."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621876" y="4073236"/>
            <a:ext cx="3192088" cy="1463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/>
              <a:t>Computador</a:t>
            </a:r>
            <a:endParaRPr lang="pt-BR" sz="3200" b="1" dirty="0"/>
          </a:p>
        </p:txBody>
      </p:sp>
      <p:cxnSp>
        <p:nvCxnSpPr>
          <p:cNvPr id="5" name="Conector de seta reta 4"/>
          <p:cNvCxnSpPr/>
          <p:nvPr/>
        </p:nvCxnSpPr>
        <p:spPr>
          <a:xfrm>
            <a:off x="3361876" y="4389120"/>
            <a:ext cx="12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>
            <a:off x="3361876" y="5189913"/>
            <a:ext cx="12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7813964" y="4810299"/>
            <a:ext cx="12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2323387" y="4158287"/>
            <a:ext cx="955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/>
              <a:t>dados</a:t>
            </a:r>
            <a:endParaRPr lang="pt-BR" sz="2400" dirty="0"/>
          </a:p>
        </p:txBody>
      </p:sp>
      <p:sp>
        <p:nvSpPr>
          <p:cNvPr id="9" name="Retângulo 8"/>
          <p:cNvSpPr/>
          <p:nvPr/>
        </p:nvSpPr>
        <p:spPr>
          <a:xfrm>
            <a:off x="1841973" y="4935836"/>
            <a:ext cx="15199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/>
              <a:t>resultados</a:t>
            </a:r>
            <a:endParaRPr lang="pt-BR" sz="2400" dirty="0"/>
          </a:p>
        </p:txBody>
      </p:sp>
      <p:sp>
        <p:nvSpPr>
          <p:cNvPr id="10" name="Retângulo 9"/>
          <p:cNvSpPr/>
          <p:nvPr/>
        </p:nvSpPr>
        <p:spPr>
          <a:xfrm>
            <a:off x="9176903" y="4573923"/>
            <a:ext cx="969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/>
              <a:t>regras</a:t>
            </a:r>
            <a:endParaRPr lang="pt-BR" sz="2400" dirty="0"/>
          </a:p>
        </p:txBody>
      </p:sp>
      <p:sp>
        <p:nvSpPr>
          <p:cNvPr id="12" name="Retângulo 11"/>
          <p:cNvSpPr/>
          <p:nvPr/>
        </p:nvSpPr>
        <p:spPr>
          <a:xfrm>
            <a:off x="3495187" y="5895291"/>
            <a:ext cx="5445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 máquina cria suas próprias regras </a:t>
            </a:r>
            <a:r>
              <a:rPr lang="pt-BR" dirty="0" smtClean="0"/>
              <a:t>baseadas nos dados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536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ML?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32127" cy="5032375"/>
          </a:xfrm>
        </p:spPr>
        <p:txBody>
          <a:bodyPr/>
          <a:lstStyle/>
          <a:p>
            <a:r>
              <a:rPr lang="pt-BR" b="1" dirty="0" smtClean="0"/>
              <a:t>O combustível do ML:</a:t>
            </a:r>
            <a:r>
              <a:rPr lang="pt-BR" dirty="0" smtClean="0"/>
              <a:t> </a:t>
            </a:r>
            <a:r>
              <a:rPr lang="pt-BR" dirty="0"/>
              <a:t>Dados (muitos dados!).</a:t>
            </a:r>
          </a:p>
          <a:p>
            <a:r>
              <a:rPr lang="pt-BR" b="1" dirty="0"/>
              <a:t>O objetivo:</a:t>
            </a:r>
            <a:r>
              <a:rPr lang="pt-BR" dirty="0"/>
              <a:t> Generalizar o conhecimento para tomar decisões sobre algo que a máquina nunca viu antes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261" y="3175463"/>
            <a:ext cx="6507477" cy="3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8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Os paradigmas de aprendizado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735782" y="1825624"/>
            <a:ext cx="6301047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Existem vários paradigmas de aprendizado, mas os 3 mais importantes são: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Aprendizado supervisionado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Aprendizado não-supervisionado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Aprendizado por reforço</a:t>
            </a:r>
          </a:p>
          <a:p>
            <a:r>
              <a:rPr lang="pt-BR" dirty="0" smtClean="0"/>
              <a:t>Cada </a:t>
            </a:r>
            <a:r>
              <a:rPr lang="pt-BR" dirty="0"/>
              <a:t>paradigma é como um estilo de </a:t>
            </a:r>
            <a:r>
              <a:rPr lang="pt-BR" dirty="0" smtClean="0"/>
              <a:t>aprendizagem: </a:t>
            </a:r>
            <a:r>
              <a:rPr lang="pt-BR" dirty="0"/>
              <a:t>alguns gostam de receber </a:t>
            </a:r>
            <a:r>
              <a:rPr lang="pt-BR" dirty="0" smtClean="0"/>
              <a:t>as respostas</a:t>
            </a:r>
            <a:r>
              <a:rPr lang="pt-BR" dirty="0"/>
              <a:t>, </a:t>
            </a:r>
            <a:r>
              <a:rPr lang="pt-BR" dirty="0" smtClean="0"/>
              <a:t>outros as descobrem sozinhos e alguns </a:t>
            </a:r>
            <a:r>
              <a:rPr lang="pt-BR" dirty="0"/>
              <a:t>aprendem por tentativa e </a:t>
            </a:r>
            <a:r>
              <a:rPr lang="pt-BR" dirty="0" smtClean="0"/>
              <a:t>erro.</a:t>
            </a:r>
          </a:p>
          <a:p>
            <a:r>
              <a:rPr lang="pt-BR" dirty="0" smtClean="0"/>
              <a:t>Cada paradigma tem vários aplicações.</a:t>
            </a:r>
            <a:endParaRPr lang="pt-BR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92" b="5293"/>
          <a:stretch/>
        </p:blipFill>
        <p:spPr bwMode="auto">
          <a:xfrm>
            <a:off x="188825" y="2277688"/>
            <a:ext cx="5398943" cy="386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00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pic>
        <p:nvPicPr>
          <p:cNvPr id="7170" name="Picture 2" descr="Supervised Learning | What is, Types, Applications and Example | 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771" y="1863813"/>
            <a:ext cx="5796338" cy="430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8735385" y="3258019"/>
            <a:ext cx="3192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200" b="1" dirty="0"/>
              <a:t>Aluno e professor</a:t>
            </a:r>
          </a:p>
        </p:txBody>
      </p:sp>
    </p:spTree>
    <p:extLst>
      <p:ext uri="{BB962C8B-B14F-4D97-AF65-F5344CB8AC3E}">
        <p14:creationId xmlns:p14="http://schemas.microsoft.com/office/powerpoint/2010/main" val="61864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4" name="Retângulo 3"/>
          <p:cNvSpPr/>
          <p:nvPr/>
        </p:nvSpPr>
        <p:spPr>
          <a:xfrm>
            <a:off x="8811491" y="3457525"/>
            <a:ext cx="3175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 smtClean="0"/>
              <a:t>Falta de dados, sobreajuste vs. generalização</a:t>
            </a:r>
            <a:endParaRPr lang="pt-BR" sz="3200" b="1" dirty="0"/>
          </a:p>
        </p:txBody>
      </p:sp>
      <p:pic>
        <p:nvPicPr>
          <p:cNvPr id="8196" name="Picture 4" descr="Supervised machine learning : r/ProgrammerHum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6"/>
          <a:stretch/>
        </p:blipFill>
        <p:spPr bwMode="auto">
          <a:xfrm>
            <a:off x="3621780" y="1690688"/>
            <a:ext cx="4948440" cy="503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573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Aprendizado supervisionado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xmlns="" id="{F7E2B09C-6D56-4C9F-A364-B904CCE2F1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2127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 smtClean="0"/>
                  <a:t>Este é o método mais comum de ensinar uma máquina. </a:t>
                </a:r>
              </a:p>
              <a:p>
                <a:r>
                  <a:rPr lang="pt-BR" dirty="0" smtClean="0"/>
                  <a:t>Ele </a:t>
                </a:r>
                <a:r>
                  <a:rPr lang="pt-BR" dirty="0"/>
                  <a:t>depende de </a:t>
                </a:r>
                <a:r>
                  <a:rPr lang="pt-BR" b="1" dirty="0"/>
                  <a:t>dados rotulados</a:t>
                </a:r>
                <a:r>
                  <a:rPr lang="pt-BR" dirty="0"/>
                  <a:t>, ou seja, exemplos que já contêm a resposta correta.</a:t>
                </a:r>
              </a:p>
              <a:p>
                <a:r>
                  <a:rPr lang="pt-BR" b="1" dirty="0"/>
                  <a:t>Como funciona:</a:t>
                </a:r>
                <a:r>
                  <a:rPr lang="pt-BR" dirty="0"/>
                  <a:t> O modelo recebe uma entrada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 smtClean="0"/>
                  <a:t>, </a:t>
                </a:r>
                <a:r>
                  <a:rPr lang="pt-BR" dirty="0"/>
                  <a:t>e a resposta correta</a:t>
                </a:r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b="1" dirty="0"/>
                  <a:t>O </a:t>
                </a:r>
                <a:r>
                  <a:rPr lang="pt-BR" b="1" dirty="0" smtClean="0"/>
                  <a:t>professor</a:t>
                </a:r>
                <a:r>
                  <a:rPr lang="pt-BR" b="1" dirty="0"/>
                  <a:t>:</a:t>
                </a:r>
                <a:r>
                  <a:rPr lang="pt-BR" dirty="0"/>
                  <a:t> É o conjunto de </a:t>
                </a:r>
                <a:r>
                  <a:rPr lang="pt-BR" b="1" dirty="0"/>
                  <a:t>dados </a:t>
                </a:r>
                <a:r>
                  <a:rPr lang="pt-BR" b="1" dirty="0" smtClean="0"/>
                  <a:t>rotulados </a:t>
                </a:r>
                <a:r>
                  <a:rPr lang="pt-BR" dirty="0" smtClean="0"/>
                  <a:t>que </a:t>
                </a:r>
                <a:r>
                  <a:rPr lang="pt-BR" dirty="0"/>
                  <a:t>"diz" à máquina se ela acertou ou errou durante o treino</a:t>
                </a:r>
                <a:r>
                  <a:rPr lang="pt-BR" dirty="0" smtClean="0"/>
                  <a:t>.</a:t>
                </a:r>
              </a:p>
              <a:p>
                <a:r>
                  <a:rPr lang="pt-BR" b="1" dirty="0" smtClean="0"/>
                  <a:t>O aluno</a:t>
                </a:r>
                <a:r>
                  <a:rPr lang="pt-BR" dirty="0" smtClean="0"/>
                  <a:t>: É o modelo que deve ser aprendido/ajustado para mapear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 smtClean="0"/>
                  <a:t> em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  <a:p>
                <a:r>
                  <a:rPr lang="pt-BR" b="1" dirty="0"/>
                  <a:t>O </a:t>
                </a:r>
                <a:r>
                  <a:rPr lang="pt-BR" b="1" dirty="0" smtClean="0"/>
                  <a:t>objetivo</a:t>
                </a:r>
                <a:r>
                  <a:rPr lang="pt-BR" b="1" dirty="0"/>
                  <a:t>:</a:t>
                </a:r>
                <a:r>
                  <a:rPr lang="pt-BR" dirty="0"/>
                  <a:t> Aprender a mapear a entrada para a saída para poder prever respostas de dados nunca vistos</a:t>
                </a:r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xmlns="" id="{F7E2B09C-6D56-4C9F-A364-B904CCE2F1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2127" cy="5032375"/>
              </a:xfrm>
              <a:blipFill rotWithShape="0">
                <a:blip r:embed="rId2"/>
                <a:stretch>
                  <a:fillRect l="-930" t="-1937" r="-8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8064</TotalTime>
  <Words>1501</Words>
  <Application>Microsoft Office PowerPoint</Application>
  <PresentationFormat>Widescreen</PresentationFormat>
  <Paragraphs>156</Paragraphs>
  <Slides>23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Wingdings</vt:lpstr>
      <vt:lpstr>Tema do Office</vt:lpstr>
      <vt:lpstr>C24 – Inteligência Artificial: Paradigmas de aprendizado</vt:lpstr>
      <vt:lpstr>Apresentação do PowerPoint</vt:lpstr>
      <vt:lpstr>O que é ML?</vt:lpstr>
      <vt:lpstr>O que é ML?</vt:lpstr>
      <vt:lpstr>O que é ML?</vt:lpstr>
      <vt:lpstr>Os paradigmas de aprendizado</vt:lpstr>
      <vt:lpstr>Aprendizado supervisionado</vt:lpstr>
      <vt:lpstr>Aprendizado supervisionado</vt:lpstr>
      <vt:lpstr>Aprendizado supervisionado</vt:lpstr>
      <vt:lpstr>Aprendizado supervisionado</vt:lpstr>
      <vt:lpstr>Aprendizado supervisionado</vt:lpstr>
      <vt:lpstr>Aprendizado supervisionado</vt:lpstr>
      <vt:lpstr>Aprendizado não-supervisionado</vt:lpstr>
      <vt:lpstr>Aprendizado não-supervisionado</vt:lpstr>
      <vt:lpstr>Aprendizado não-supervisionado</vt:lpstr>
      <vt:lpstr>Aprendizado não-supervisionado</vt:lpstr>
      <vt:lpstr>Aprendizado não-supervisionado</vt:lpstr>
      <vt:lpstr>Aprendizado não-supervisionado</vt:lpstr>
      <vt:lpstr>Aprendizado por reforço</vt:lpstr>
      <vt:lpstr>Exercício: Qual paradigma usar?</vt:lpstr>
      <vt:lpstr>Apresentação do PowerPoint</vt:lpstr>
      <vt:lpstr>Referências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1771</cp:revision>
  <dcterms:created xsi:type="dcterms:W3CDTF">2020-01-20T13:50:05Z</dcterms:created>
  <dcterms:modified xsi:type="dcterms:W3CDTF">2026-01-19T00:08:34Z</dcterms:modified>
</cp:coreProperties>
</file>